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7" r:id="rId2"/>
    <p:sldId id="310" r:id="rId3"/>
    <p:sldId id="311" r:id="rId4"/>
    <p:sldId id="260" r:id="rId5"/>
    <p:sldId id="275" r:id="rId6"/>
    <p:sldId id="271" r:id="rId7"/>
    <p:sldId id="304" r:id="rId8"/>
    <p:sldId id="299" r:id="rId9"/>
    <p:sldId id="298" r:id="rId10"/>
    <p:sldId id="283" r:id="rId11"/>
    <p:sldId id="282" r:id="rId12"/>
    <p:sldId id="280" r:id="rId13"/>
    <p:sldId id="312" r:id="rId14"/>
    <p:sldId id="284" r:id="rId15"/>
    <p:sldId id="313" r:id="rId16"/>
    <p:sldId id="293" r:id="rId17"/>
    <p:sldId id="314" r:id="rId18"/>
    <p:sldId id="316" r:id="rId19"/>
    <p:sldId id="317" r:id="rId20"/>
    <p:sldId id="295" r:id="rId21"/>
    <p:sldId id="296" r:id="rId22"/>
    <p:sldId id="297" r:id="rId23"/>
    <p:sldId id="307" r:id="rId24"/>
    <p:sldId id="305" r:id="rId25"/>
    <p:sldId id="278" r:id="rId26"/>
    <p:sldId id="308" r:id="rId27"/>
    <p:sldId id="306" r:id="rId28"/>
    <p:sldId id="256" r:id="rId29"/>
    <p:sldId id="279" r:id="rId30"/>
  </p:sldIdLst>
  <p:sldSz cx="12192000" cy="6858000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THE정고딕120" panose="02020603020101020101" pitchFamily="18" charset="-127"/>
      <p:regular r:id="rId33"/>
    </p:embeddedFont>
    <p:embeddedFont>
      <p:font typeface="10X10 Bold" panose="020B0600000101010101" charset="-127"/>
      <p:regular r:id="rId34"/>
    </p:embeddedFont>
    <p:embeddedFont>
      <p:font typeface="나눔바른고딕" panose="020B0603020101020101" pitchFamily="50" charset="-127"/>
      <p:regular r:id="rId35"/>
      <p:bold r:id="rId36"/>
    </p:embeddedFont>
    <p:embeddedFont>
      <p:font typeface="나눔고딕 ExtraBold" panose="020B0600000101010101" charset="-127"/>
      <p:bold r:id="rId37"/>
    </p:embeddedFont>
    <p:embeddedFont>
      <p:font typeface="THE명품고딕L" panose="02020603020101020101" pitchFamily="18" charset="-127"/>
      <p:regular r:id="rId38"/>
    </p:embeddedFont>
    <p:embeddedFont>
      <p:font typeface="1훈고딕굴림 R" panose="02020603020101020101" pitchFamily="18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2B3C"/>
    <a:srgbClr val="1AA5B8"/>
    <a:srgbClr val="16A085"/>
    <a:srgbClr val="A7A5A6"/>
    <a:srgbClr val="F9F9F9"/>
    <a:srgbClr val="C0392B"/>
    <a:srgbClr val="9BBB59"/>
    <a:srgbClr val="F39C12"/>
    <a:srgbClr val="2980B9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2" autoAdjust="0"/>
    <p:restoredTop sz="94660"/>
  </p:normalViewPr>
  <p:slideViewPr>
    <p:cSldViewPr snapToGrid="0" showGuides="1">
      <p:cViewPr>
        <p:scale>
          <a:sx n="77" d="100"/>
          <a:sy n="77" d="100"/>
        </p:scale>
        <p:origin x="-1626" y="-942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2015-12-08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2015-12-08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2015-12-08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 userDrawn="1"/>
        </p:nvGrpSpPr>
        <p:grpSpPr>
          <a:xfrm>
            <a:off x="10987927" y="6235531"/>
            <a:ext cx="1325947" cy="634586"/>
            <a:chOff x="7128334" y="2485162"/>
            <a:chExt cx="1325947" cy="616322"/>
          </a:xfrm>
        </p:grpSpPr>
        <p:sp>
          <p:nvSpPr>
            <p:cNvPr id="8" name="TextBox 7"/>
            <p:cNvSpPr txBox="1"/>
            <p:nvPr/>
          </p:nvSpPr>
          <p:spPr>
            <a:xfrm>
              <a:off x="7128334" y="2485162"/>
              <a:ext cx="1134904" cy="388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000" spc="-150" smtClean="0">
                  <a:solidFill>
                    <a:srgbClr val="77767A"/>
                  </a:solidFill>
                  <a:latin typeface="a둥근빅체" panose="02020600000000000000" pitchFamily="18" charset="-127"/>
                  <a:ea typeface="a둥근빅체" panose="02020600000000000000" pitchFamily="18" charset="-127"/>
                </a:rPr>
                <a:t>VANXY</a:t>
              </a:r>
              <a:endParaRPr lang="ko-KR" altLang="en-US" sz="2000" spc="-150">
                <a:solidFill>
                  <a:srgbClr val="77767A"/>
                </a:solidFill>
                <a:latin typeface="a둥근빅체" panose="02020600000000000000" pitchFamily="18" charset="-127"/>
                <a:ea typeface="a둥근빅체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47932" y="2653107"/>
              <a:ext cx="697981" cy="448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300" smtClean="0">
                  <a:solidFill>
                    <a:srgbClr val="159F84"/>
                  </a:solidFill>
                  <a:latin typeface="HU바위꽃170" panose="02020603020101020101" pitchFamily="18" charset="-127"/>
                  <a:ea typeface="HU바위꽃170" panose="02020603020101020101" pitchFamily="18" charset="-127"/>
                </a:rPr>
                <a:t>P</a:t>
              </a:r>
              <a:r>
                <a:rPr lang="en-US" altLang="ko-KR" sz="2400" spc="-300" smtClean="0">
                  <a:solidFill>
                    <a:srgbClr val="F49201"/>
                  </a:solidFill>
                  <a:latin typeface="HU바위꽃170" panose="02020603020101020101" pitchFamily="18" charset="-127"/>
                  <a:ea typeface="HU바위꽃170" panose="02020603020101020101" pitchFamily="18" charset="-127"/>
                </a:rPr>
                <a:t>P</a:t>
              </a:r>
              <a:r>
                <a:rPr lang="en-US" altLang="ko-KR" sz="2400" spc="-300" smtClean="0">
                  <a:solidFill>
                    <a:srgbClr val="BD2517"/>
                  </a:solidFill>
                  <a:latin typeface="HU바위꽃170" panose="02020603020101020101" pitchFamily="18" charset="-127"/>
                  <a:ea typeface="HU바위꽃170" panose="02020603020101020101" pitchFamily="18" charset="-127"/>
                </a:rPr>
                <a:t>T</a:t>
              </a:r>
              <a:endParaRPr lang="ko-KR" altLang="en-US" sz="2400" spc="-300">
                <a:solidFill>
                  <a:srgbClr val="BD2517"/>
                </a:solidFill>
                <a:latin typeface="HU바위꽃170" panose="02020603020101020101" pitchFamily="18" charset="-127"/>
                <a:ea typeface="HU바위꽃170" panose="0202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91092" y="2766108"/>
              <a:ext cx="8631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>
                  <a:solidFill>
                    <a:srgbClr val="77767A"/>
                  </a:solidFill>
                </a:rPr>
                <a:t>9-8007</a:t>
              </a:r>
              <a:endParaRPr lang="ko-KR" altLang="en-US" sz="1200">
                <a:solidFill>
                  <a:srgbClr val="77767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908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2015-12-08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2015-12-08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2015-12-08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2015-12-08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2015-12-08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2015-12-08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2015-12-08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2015-12-08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/>
              <a:pPr/>
              <a:t>2015-12-08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667000" y="2324100"/>
            <a:ext cx="6858000" cy="2209800"/>
          </a:xfrm>
          <a:prstGeom prst="rect">
            <a:avLst/>
          </a:prstGeom>
          <a:solidFill>
            <a:srgbClr val="1AA5B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65626" y="2669466"/>
            <a:ext cx="6277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464444"/>
                </a:solidFill>
                <a:latin typeface="1훈고딕굴림 R" pitchFamily="18" charset="-127"/>
                <a:ea typeface="1훈고딕굴림 R" pitchFamily="18" charset="-127"/>
              </a:rPr>
              <a:t>Spring Framework</a:t>
            </a:r>
            <a:r>
              <a:rPr lang="ko-KR" altLang="en-US" sz="3200" dirty="0" smtClean="0">
                <a:solidFill>
                  <a:srgbClr val="464444"/>
                </a:solidFill>
                <a:latin typeface="1훈고딕굴림 R" pitchFamily="18" charset="-127"/>
                <a:ea typeface="1훈고딕굴림 R" pitchFamily="18" charset="-127"/>
              </a:rPr>
              <a:t>로 구현한</a:t>
            </a:r>
            <a:endParaRPr lang="en-US" altLang="ko-KR" sz="3200" dirty="0" smtClean="0">
              <a:solidFill>
                <a:schemeClr val="bg1">
                  <a:lumMod val="95000"/>
                </a:schemeClr>
              </a:solidFill>
              <a:latin typeface="1훈고딕굴림 R" pitchFamily="18" charset="-127"/>
              <a:ea typeface="1훈고딕굴림 R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1훈고딕굴림 R" pitchFamily="18" charset="-127"/>
                <a:ea typeface="1훈고딕굴림 R" pitchFamily="18" charset="-127"/>
              </a:rPr>
              <a:t>쇼핑몰 </a:t>
            </a:r>
            <a:r>
              <a:rPr lang="ko-KR" altLang="en-US" sz="4000" dirty="0" err="1" smtClean="0">
                <a:solidFill>
                  <a:schemeClr val="bg1">
                    <a:lumMod val="95000"/>
                  </a:schemeClr>
                </a:solidFill>
                <a:latin typeface="1훈고딕굴림 R" pitchFamily="18" charset="-127"/>
                <a:ea typeface="1훈고딕굴림 R" pitchFamily="18" charset="-127"/>
              </a:rPr>
              <a:t>웹프로젝트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1훈고딕굴림 R" pitchFamily="18" charset="-127"/>
              <a:ea typeface="1훈고딕굴림 R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52117" y="3891479"/>
            <a:ext cx="609188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dist"/>
            <a:r>
              <a:rPr lang="ko-KR" altLang="en-US" sz="1600" dirty="0" smtClean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서주원 </a:t>
            </a:r>
            <a:r>
              <a:rPr lang="en-US" altLang="ko-KR" sz="1600" dirty="0" smtClean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송영준</a:t>
            </a:r>
            <a:r>
              <a:rPr lang="en-US" altLang="ko-KR" sz="1600" dirty="0" smtClean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정상훈</a:t>
            </a:r>
            <a:r>
              <a:rPr lang="en-US" altLang="ko-KR" sz="1600" dirty="0" smtClean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진호영</a:t>
            </a:r>
            <a:r>
              <a:rPr lang="en-US" altLang="ko-KR" sz="1600" dirty="0" smtClean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/</a:t>
            </a:r>
            <a:r>
              <a:rPr lang="ko-KR" altLang="en-US" sz="1600" dirty="0" err="1" smtClean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박충만</a:t>
            </a:r>
            <a:r>
              <a:rPr lang="en-US" altLang="ko-KR" sz="1600" dirty="0" smtClean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/</a:t>
            </a:r>
            <a:r>
              <a:rPr lang="ko-KR" altLang="en-US" sz="1600" dirty="0" err="1" smtClean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양우남</a:t>
            </a:r>
            <a:r>
              <a:rPr lang="en-US" altLang="ko-KR" sz="1600" dirty="0" smtClean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심성은</a:t>
            </a:r>
            <a:endParaRPr lang="en-US" altLang="ko-KR" sz="1600" dirty="0" smtClean="0">
              <a:solidFill>
                <a:schemeClr val="bg1"/>
              </a:solidFill>
              <a:latin typeface="THE정고딕120" pitchFamily="18" charset="-127"/>
              <a:ea typeface="THE정고딕12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83533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1175964"/>
            <a:ext cx="9525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3975" y="1178022"/>
            <a:ext cx="954405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542902" y="168583"/>
            <a:ext cx="4637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회원관리 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가입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507205" y="801142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82761" y="843346"/>
            <a:ext cx="9357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비동기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방식의 통신인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Ajax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사용한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아이디 중복여부 확인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유효값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체크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우편번호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ZIPCODE,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라디오박스 등의 기능구현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3975" y="1202736"/>
            <a:ext cx="954405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628503" y="168583"/>
            <a:ext cx="6466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회원관리 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및 로그아웃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507205" y="801142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82761" y="843346"/>
            <a:ext cx="9357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세션을 이용한 서버로의 로그인 구현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시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탑메뉴의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LOGIN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버튼이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LOGOUT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버튼으로 바뀌도록 화면 구성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89390" y="168583"/>
            <a:ext cx="8344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회원관리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 수정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507205" y="801142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82761" y="843346"/>
            <a:ext cx="9357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Ajax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방식을 이용해 회원정보 수정을 일부 변경과 전체변경으로 나누어 요청 가능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1213035"/>
            <a:ext cx="9525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89390" y="168583"/>
            <a:ext cx="8344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회원관리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탈퇴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507205" y="801142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82761" y="843346"/>
            <a:ext cx="9357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정보의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일치여부를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판단한 뒤 회원 탈퇴처리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DB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delete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 cascade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 적용으로 탈퇴요청회원의 모든 정보가 함께 삭제되도록 구현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1236975"/>
            <a:ext cx="9525000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1249332"/>
            <a:ext cx="9525000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542902" y="168583"/>
            <a:ext cx="4637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 spc="-150" dirty="0" err="1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카테고리별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조회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507205" y="801142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82761" y="843346"/>
            <a:ext cx="9357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 MENU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사용으로 사이트의 모든 화면에서 상품리스트로의 이동이 가능하도록 구현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GRID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방식으로 상품 리스트 정렬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3500" y="1236975"/>
            <a:ext cx="9525000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33500" y="1236975"/>
            <a:ext cx="9525000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1249332"/>
            <a:ext cx="9525000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542902" y="168583"/>
            <a:ext cx="4637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키워드 검색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507205" y="801142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82761" y="843346"/>
            <a:ext cx="9357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입력 시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상품에서 검색 혹은 카테고리 내에서 검색이 가능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9649" y="168583"/>
            <a:ext cx="6663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 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QUICK VIEW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507205" y="801142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82761" y="843346"/>
            <a:ext cx="9357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상품마다 구현되어있는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QUICK VIEW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상품 상세보기 및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ADD TO CART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통한 장바구니 담기 기능 구현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1224618"/>
            <a:ext cx="9525000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9649" y="168583"/>
            <a:ext cx="6663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 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위시리스트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507205" y="801142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82761" y="843346"/>
            <a:ext cx="9357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로그인 시 위시리스트에 상품 추가 가능하도록 구현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브라우저를 재 실행해도 로그인 수행 시 항상 위시리스트를 불러올 수 있도록 구현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1236975"/>
            <a:ext cx="9525000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9649" y="168583"/>
            <a:ext cx="6663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리뷰 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리뷰 작성과 </a:t>
            </a:r>
            <a:r>
              <a:rPr lang="ko-KR" altLang="en-US" sz="3200" spc="-150" dirty="0" err="1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별점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등록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507205" y="801142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82761" y="843346"/>
            <a:ext cx="9357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비회원 여부와 상관없이 리뷰 작성가능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리뷰에 등록된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별점평균을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상품별점에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반영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3975" y="1215093"/>
            <a:ext cx="954405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3975" y="1215093"/>
            <a:ext cx="954405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3975" y="1227450"/>
            <a:ext cx="954405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529649" y="168583"/>
            <a:ext cx="6663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리뷰 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삭제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507205" y="801142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82761" y="843346"/>
            <a:ext cx="9357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 리뷰를 작성했을 시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-”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쓴 리뷰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탭에서 리스트 확인이 가능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리뷰의 수정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기능 구현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 rot="5400000">
            <a:off x="5155540" y="2121532"/>
            <a:ext cx="1914425" cy="1588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12752" y="3313518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112752" y="3908308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112752" y="4470942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112752" y="5005440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43809" y="3009399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HE정고딕120" pitchFamily="18" charset="-127"/>
                <a:ea typeface="THE정고딕120" pitchFamily="18" charset="-127"/>
              </a:rPr>
              <a:t>01. </a:t>
            </a:r>
            <a:r>
              <a:rPr lang="ko-KR" altLang="en-US" b="1" dirty="0" smtClean="0">
                <a:latin typeface="THE정고딕120" pitchFamily="18" charset="-127"/>
                <a:ea typeface="THE정고딕120" pitchFamily="18" charset="-127"/>
              </a:rPr>
              <a:t>프로젝트 개요</a:t>
            </a:r>
            <a:endParaRPr lang="ko-KR" altLang="en-US" b="1" dirty="0"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809" y="361411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HE정고딕120" pitchFamily="18" charset="-127"/>
                <a:ea typeface="THE정고딕120" pitchFamily="18" charset="-127"/>
              </a:rPr>
              <a:t>02. </a:t>
            </a:r>
            <a:r>
              <a:rPr lang="ko-KR" altLang="en-US" b="1" dirty="0" smtClean="0">
                <a:latin typeface="THE정고딕120" pitchFamily="18" charset="-127"/>
                <a:ea typeface="THE정고딕120" pitchFamily="18" charset="-127"/>
              </a:rPr>
              <a:t>화면구성</a:t>
            </a:r>
            <a:endParaRPr lang="ko-KR" altLang="en-US" b="1" dirty="0"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43809" y="4195218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HE정고딕120" pitchFamily="18" charset="-127"/>
                <a:ea typeface="THE정고딕120" pitchFamily="18" charset="-127"/>
              </a:rPr>
              <a:t>03. PROJECT </a:t>
            </a:r>
            <a:r>
              <a:rPr lang="ko-KR" altLang="en-US" b="1" dirty="0" smtClean="0">
                <a:latin typeface="THE정고딕120" pitchFamily="18" charset="-127"/>
                <a:ea typeface="THE정고딕120" pitchFamily="18" charset="-127"/>
              </a:rPr>
              <a:t>시연</a:t>
            </a:r>
            <a:endParaRPr lang="ko-KR" altLang="en-US" b="1" dirty="0"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43809" y="4741022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HE정고딕120" pitchFamily="18" charset="-127"/>
                <a:ea typeface="THE정고딕120" pitchFamily="18" charset="-127"/>
              </a:rPr>
              <a:t>04. Q&amp;A</a:t>
            </a:r>
            <a:endParaRPr lang="ko-KR" altLang="en-US" b="1" dirty="0">
              <a:latin typeface="THE정고딕120" pitchFamily="18" charset="-127"/>
              <a:ea typeface="THE정고딕120" pitchFamily="18" charset="-127"/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0304" y="1556953"/>
            <a:ext cx="80899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타원 19"/>
          <p:cNvSpPr/>
          <p:nvPr/>
        </p:nvSpPr>
        <p:spPr>
          <a:xfrm>
            <a:off x="6035352" y="3128173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035352" y="3704875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035352" y="4267509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035352" y="4830143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574388" y="1496132"/>
            <a:ext cx="2799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 smtClean="0">
                <a:latin typeface="THE정고딕120" pitchFamily="18" charset="-127"/>
                <a:ea typeface="THE정고딕120" pitchFamily="18" charset="-127"/>
              </a:rPr>
              <a:t>INDEX</a:t>
            </a:r>
            <a:endParaRPr lang="ko-KR" altLang="en-US" sz="4400" dirty="0">
              <a:latin typeface="THE정고딕120" pitchFamily="18" charset="-127"/>
              <a:ea typeface="THE정고딕120" pitchFamily="18" charset="-127"/>
            </a:endParaRPr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8342" y="2770492"/>
            <a:ext cx="31750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42902" y="168583"/>
            <a:ext cx="4637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장바구니 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 spc="-150" dirty="0" err="1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카트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507205" y="801142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82761" y="843346"/>
            <a:ext cx="9357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장바구니에 여러 상품을 연속적으로 담은 후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쇼핑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완료시에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전체상품 주문이 가능하도록 기능 구현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1236975"/>
            <a:ext cx="9525000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5444" y="168583"/>
            <a:ext cx="723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주문 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주문 및 주문자 정보 확인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507205" y="801142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82761" y="843346"/>
            <a:ext cx="9357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개 혹은 한 개의 상품이 담긴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상품주문정보를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확인하고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주문자의 정보를 작성하여 주문완료가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가능하도록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화면을 구성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1758" y="1253448"/>
            <a:ext cx="9525000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42902" y="168583"/>
            <a:ext cx="4637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주문 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최근 주문 내역 확인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507205" y="801142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82761" y="843346"/>
            <a:ext cx="9357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된 사용자의 주문내역을 확인 가능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주문마다 주문번호를 순차적으로 부여하여 사용자가 알아보기 쉽게 주문내역을 배치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상세보기 가능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3975" y="1215093"/>
            <a:ext cx="954405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0304" y="1556953"/>
            <a:ext cx="80899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직선 연결선 19"/>
          <p:cNvCxnSpPr/>
          <p:nvPr/>
        </p:nvCxnSpPr>
        <p:spPr>
          <a:xfrm rot="5400000">
            <a:off x="5155540" y="2121532"/>
            <a:ext cx="1914425" cy="1588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6035352" y="3128173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035352" y="3704875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035352" y="4267509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035352" y="4830143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6112752" y="3313518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112752" y="3908308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112752" y="4470942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112752" y="5005440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43809" y="3009399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01. </a:t>
            </a:r>
            <a:r>
              <a:rPr lang="ko-KR" altLang="en-US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프로젝트 개요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809" y="361411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HE정고딕120" pitchFamily="18" charset="-127"/>
                <a:ea typeface="THE정고딕120" pitchFamily="18" charset="-127"/>
              </a:rPr>
              <a:t>02. </a:t>
            </a:r>
            <a:r>
              <a:rPr lang="ko-KR" altLang="en-US" b="1" dirty="0" smtClean="0">
                <a:latin typeface="THE정고딕120" pitchFamily="18" charset="-127"/>
                <a:ea typeface="THE정고딕120" pitchFamily="18" charset="-127"/>
              </a:rPr>
              <a:t>화면구성</a:t>
            </a:r>
            <a:endParaRPr lang="ko-KR" altLang="en-US" b="1" dirty="0"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43809" y="4195218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03. PROJECT </a:t>
            </a:r>
            <a:r>
              <a:rPr lang="ko-KR" altLang="en-US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시연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43809" y="4741022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04. Q&amp;A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74388" y="1496132"/>
            <a:ext cx="2799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 smtClean="0">
                <a:latin typeface="THE정고딕120" pitchFamily="18" charset="-127"/>
                <a:ea typeface="THE정고딕120" pitchFamily="18" charset="-127"/>
              </a:rPr>
              <a:t>INDEX</a:t>
            </a:r>
            <a:endParaRPr lang="ko-KR" altLang="en-US" sz="4400" dirty="0">
              <a:latin typeface="THE정고딕120" pitchFamily="18" charset="-127"/>
              <a:ea typeface="THE정고딕120" pitchFamily="18" charset="-127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8342" y="2770492"/>
            <a:ext cx="31750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5400000">
            <a:off x="5155540" y="2121532"/>
            <a:ext cx="1914425" cy="1588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112752" y="3313518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112752" y="3908308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112752" y="4470942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112752" y="5005440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43809" y="3009399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01. </a:t>
            </a:r>
            <a:r>
              <a:rPr lang="ko-KR" altLang="en-US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프로젝트 개요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809" y="361411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02. </a:t>
            </a:r>
            <a:r>
              <a:rPr lang="ko-KR" altLang="en-US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화면구성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43809" y="4195218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HE정고딕120" pitchFamily="18" charset="-127"/>
                <a:ea typeface="THE정고딕120" pitchFamily="18" charset="-127"/>
              </a:rPr>
              <a:t>03. PROJECT </a:t>
            </a:r>
            <a:r>
              <a:rPr lang="ko-KR" altLang="en-US" b="1" dirty="0" smtClean="0">
                <a:latin typeface="THE정고딕120" pitchFamily="18" charset="-127"/>
                <a:ea typeface="THE정고딕120" pitchFamily="18" charset="-127"/>
              </a:rPr>
              <a:t>시연</a:t>
            </a:r>
            <a:endParaRPr lang="ko-KR" altLang="en-US" b="1" dirty="0"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43809" y="4741022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04. Q&amp;A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0304" y="1556953"/>
            <a:ext cx="80899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타원 18"/>
          <p:cNvSpPr/>
          <p:nvPr/>
        </p:nvSpPr>
        <p:spPr>
          <a:xfrm>
            <a:off x="6035352" y="3128173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035352" y="3704875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035352" y="4267509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035352" y="4830143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574388" y="1496132"/>
            <a:ext cx="2799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 smtClean="0">
                <a:latin typeface="THE정고딕120" pitchFamily="18" charset="-127"/>
                <a:ea typeface="THE정고딕120" pitchFamily="18" charset="-127"/>
              </a:rPr>
              <a:t>INDEX</a:t>
            </a:r>
            <a:endParaRPr lang="ko-KR" altLang="en-US" sz="4400" dirty="0">
              <a:latin typeface="THE정고딕120" pitchFamily="18" charset="-127"/>
              <a:ea typeface="THE정고딕120" pitchFamily="18" charset="-127"/>
            </a:endParaRPr>
          </a:p>
        </p:txBody>
      </p:sp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8342" y="2770492"/>
            <a:ext cx="31750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667000" y="2324100"/>
            <a:ext cx="6858000" cy="2209800"/>
          </a:xfrm>
          <a:prstGeom prst="rect">
            <a:avLst/>
          </a:prstGeom>
          <a:solidFill>
            <a:srgbClr val="1AA5B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04800" y="3003105"/>
            <a:ext cx="4137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150" dirty="0" smtClean="0">
                <a:solidFill>
                  <a:schemeClr val="bg1"/>
                </a:solidFill>
                <a:latin typeface="THE명품고딕L" pitchFamily="18" charset="-127"/>
                <a:ea typeface="THE명품고딕L" pitchFamily="18" charset="-127"/>
              </a:rPr>
              <a:t>프로젝트 시연</a:t>
            </a:r>
            <a:endParaRPr lang="ko-KR" altLang="en-US" sz="4400" spc="-150" dirty="0">
              <a:solidFill>
                <a:schemeClr val="bg1"/>
              </a:solidFill>
              <a:latin typeface="THE명품고딕L" pitchFamily="18" charset="-127"/>
              <a:ea typeface="THE명품고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83533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5400000">
            <a:off x="5155540" y="2121532"/>
            <a:ext cx="1914425" cy="1588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112752" y="3313518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112752" y="3908308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112752" y="4470942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112752" y="5005440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43809" y="3009399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01. </a:t>
            </a:r>
            <a:r>
              <a:rPr lang="ko-KR" altLang="en-US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프로젝트 개요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809" y="361411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02. </a:t>
            </a:r>
            <a:r>
              <a:rPr lang="ko-KR" altLang="en-US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화면구성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43809" y="4195218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HE정고딕120" pitchFamily="18" charset="-127"/>
                <a:ea typeface="THE정고딕120" pitchFamily="18" charset="-127"/>
              </a:rPr>
              <a:t>03. PROJECT </a:t>
            </a:r>
            <a:r>
              <a:rPr lang="ko-KR" altLang="en-US" b="1" dirty="0" smtClean="0">
                <a:latin typeface="THE정고딕120" pitchFamily="18" charset="-127"/>
                <a:ea typeface="THE정고딕120" pitchFamily="18" charset="-127"/>
              </a:rPr>
              <a:t>시연</a:t>
            </a:r>
            <a:endParaRPr lang="ko-KR" altLang="en-US" b="1" dirty="0"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43809" y="4741022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04. Q&amp;A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74388" y="1496132"/>
            <a:ext cx="2799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 smtClean="0">
                <a:latin typeface="THE정고딕120" pitchFamily="18" charset="-127"/>
                <a:ea typeface="THE정고딕120" pitchFamily="18" charset="-127"/>
              </a:rPr>
              <a:t>INDEX</a:t>
            </a:r>
            <a:endParaRPr lang="ko-KR" altLang="en-US" sz="4400" dirty="0">
              <a:latin typeface="THE정고딕120" pitchFamily="18" charset="-127"/>
              <a:ea typeface="THE정고딕120" pitchFamily="18" charset="-127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0304" y="1556953"/>
            <a:ext cx="80899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타원 18"/>
          <p:cNvSpPr/>
          <p:nvPr/>
        </p:nvSpPr>
        <p:spPr>
          <a:xfrm>
            <a:off x="6035352" y="3128173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035352" y="3704875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035352" y="4267509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035352" y="4830143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574388" y="1496132"/>
            <a:ext cx="2799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 smtClean="0">
                <a:latin typeface="THE정고딕120" pitchFamily="18" charset="-127"/>
                <a:ea typeface="THE정고딕120" pitchFamily="18" charset="-127"/>
              </a:rPr>
              <a:t>INDEX</a:t>
            </a:r>
            <a:endParaRPr lang="ko-KR" altLang="en-US" sz="4400" dirty="0">
              <a:latin typeface="THE정고딕120" pitchFamily="18" charset="-127"/>
              <a:ea typeface="THE정고딕120" pitchFamily="18" charset="-127"/>
            </a:endParaRPr>
          </a:p>
        </p:txBody>
      </p:sp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8342" y="2770492"/>
            <a:ext cx="31750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5400000">
            <a:off x="5155540" y="2121532"/>
            <a:ext cx="1914425" cy="1588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112752" y="3313518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112752" y="3908308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112752" y="4470942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112752" y="5005440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43809" y="3009399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01. </a:t>
            </a:r>
            <a:r>
              <a:rPr lang="ko-KR" altLang="en-US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프로젝트 개요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809" y="361411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02. </a:t>
            </a:r>
            <a:r>
              <a:rPr lang="ko-KR" altLang="en-US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화면구성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43809" y="4195218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03. PROJECT </a:t>
            </a:r>
            <a:r>
              <a:rPr lang="ko-KR" altLang="en-US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시연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43809" y="4741022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HE정고딕120" pitchFamily="18" charset="-127"/>
                <a:ea typeface="THE정고딕120" pitchFamily="18" charset="-127"/>
              </a:rPr>
              <a:t>04. Q&amp;A</a:t>
            </a:r>
            <a:endParaRPr lang="ko-KR" altLang="en-US" b="1" dirty="0"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74388" y="1496132"/>
            <a:ext cx="2799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 smtClean="0">
                <a:latin typeface="THE정고딕120" pitchFamily="18" charset="-127"/>
                <a:ea typeface="THE정고딕120" pitchFamily="18" charset="-127"/>
              </a:rPr>
              <a:t>INDEX</a:t>
            </a:r>
            <a:endParaRPr lang="ko-KR" altLang="en-US" sz="4400" dirty="0">
              <a:latin typeface="THE정고딕120" pitchFamily="18" charset="-127"/>
              <a:ea typeface="THE정고딕120" pitchFamily="18" charset="-127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0304" y="1556953"/>
            <a:ext cx="80899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타원 18"/>
          <p:cNvSpPr/>
          <p:nvPr/>
        </p:nvSpPr>
        <p:spPr>
          <a:xfrm>
            <a:off x="6035352" y="3128173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035352" y="3704875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035352" y="4267509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035352" y="4830143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574388" y="1496132"/>
            <a:ext cx="2799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 smtClean="0">
                <a:latin typeface="THE정고딕120" pitchFamily="18" charset="-127"/>
                <a:ea typeface="THE정고딕120" pitchFamily="18" charset="-127"/>
              </a:rPr>
              <a:t>INDEX</a:t>
            </a:r>
            <a:endParaRPr lang="ko-KR" altLang="en-US" sz="4400" dirty="0">
              <a:latin typeface="THE정고딕120" pitchFamily="18" charset="-127"/>
              <a:ea typeface="THE정고딕120" pitchFamily="18" charset="-127"/>
            </a:endParaRPr>
          </a:p>
        </p:txBody>
      </p:sp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8342" y="2770492"/>
            <a:ext cx="31750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20779" y="3043867"/>
            <a:ext cx="5475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rgbClr val="464444"/>
                </a:solidFill>
                <a:latin typeface="1훈고딕굴림 R" pitchFamily="18" charset="-127"/>
                <a:ea typeface="1훈고딕굴림 R" pitchFamily="18" charset="-127"/>
              </a:rPr>
              <a:t>Spring Framework</a:t>
            </a:r>
            <a:r>
              <a:rPr lang="ko-KR" altLang="en-US" dirty="0" smtClean="0">
                <a:solidFill>
                  <a:srgbClr val="464444"/>
                </a:solidFill>
                <a:latin typeface="1훈고딕굴림 R" pitchFamily="18" charset="-127"/>
                <a:ea typeface="1훈고딕굴림 R" pitchFamily="18" charset="-127"/>
              </a:rPr>
              <a:t>로 구현한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1훈고딕굴림 R" pitchFamily="18" charset="-127"/>
                <a:ea typeface="1훈고딕굴림 R" pitchFamily="18" charset="-127"/>
              </a:rPr>
              <a:t> </a:t>
            </a:r>
          </a:p>
          <a:p>
            <a:pPr algn="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1훈고딕굴림 R" pitchFamily="18" charset="-127"/>
                <a:ea typeface="1훈고딕굴림 R" pitchFamily="18" charset="-127"/>
              </a:rPr>
              <a:t>웹 쇼핑몰 제작 </a:t>
            </a:r>
            <a:endParaRPr lang="ko-KR" altLang="en-US" dirty="0">
              <a:solidFill>
                <a:srgbClr val="939BA5"/>
              </a:solidFill>
              <a:latin typeface="1훈고딕굴림 R" pitchFamily="18" charset="-127"/>
              <a:ea typeface="1훈고딕굴림 R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88013" y="2582560"/>
            <a:ext cx="2691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 smtClean="0">
                <a:solidFill>
                  <a:srgbClr val="77767A"/>
                </a:solidFill>
                <a:latin typeface="10X10 Bold" pitchFamily="50" charset="-127"/>
                <a:ea typeface="10X10 Bold" pitchFamily="50" charset="-127"/>
              </a:rPr>
              <a:t>P R O J E C T</a:t>
            </a:r>
            <a:endParaRPr lang="ko-KR" altLang="en-US" sz="3600" spc="-150" dirty="0">
              <a:solidFill>
                <a:srgbClr val="77767A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72039" y="3040816"/>
            <a:ext cx="940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smtClean="0">
                <a:solidFill>
                  <a:srgbClr val="159F84"/>
                </a:solidFill>
                <a:latin typeface="10X10 Bold" pitchFamily="50" charset="-127"/>
                <a:ea typeface="10X10 Bold" pitchFamily="50" charset="-127"/>
              </a:rPr>
              <a:t>Q </a:t>
            </a:r>
            <a:r>
              <a:rPr lang="en-US" altLang="ko-KR" sz="3600" spc="-300" dirty="0" smtClean="0">
                <a:solidFill>
                  <a:srgbClr val="F49201"/>
                </a:solidFill>
                <a:latin typeface="10X10 Bold" pitchFamily="50" charset="-127"/>
                <a:ea typeface="10X10 Bold" pitchFamily="50" charset="-127"/>
              </a:rPr>
              <a:t>N</a:t>
            </a:r>
            <a:endParaRPr lang="ko-KR" altLang="en-US" sz="3200" spc="-300" dirty="0">
              <a:solidFill>
                <a:srgbClr val="BD2517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79145" y="3528545"/>
            <a:ext cx="442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spc="-300" dirty="0" smtClean="0">
                <a:solidFill>
                  <a:srgbClr val="BD2517"/>
                </a:solidFill>
                <a:latin typeface="10X10 Bold" pitchFamily="50" charset="-127"/>
                <a:ea typeface="10X10 Bold" pitchFamily="50" charset="-127"/>
              </a:rPr>
              <a:t>A</a:t>
            </a:r>
            <a:endParaRPr lang="ko-KR" altLang="en-US" sz="3600" dirty="0"/>
          </a:p>
        </p:txBody>
      </p:sp>
      <p:sp>
        <p:nvSpPr>
          <p:cNvPr id="16" name="눈물 방울 15"/>
          <p:cNvSpPr/>
          <p:nvPr/>
        </p:nvSpPr>
        <p:spPr>
          <a:xfrm rot="7965196">
            <a:off x="5279242" y="1851032"/>
            <a:ext cx="455925" cy="455925"/>
          </a:xfrm>
          <a:prstGeom prst="teardrop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63376" y="2345594"/>
            <a:ext cx="1287656" cy="261610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3.0</a:t>
            </a:r>
            <a:endParaRPr lang="ko-KR" altLang="en-US" sz="1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8" name="직선 연결선 17"/>
          <p:cNvCxnSpPr>
            <a:stCxn id="17" idx="2"/>
          </p:cNvCxnSpPr>
          <p:nvPr/>
        </p:nvCxnSpPr>
        <p:spPr>
          <a:xfrm>
            <a:off x="5507204" y="2607204"/>
            <a:ext cx="1" cy="187558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04" y="199225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84352"/>
      </p:ext>
    </p:extLst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and_2085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575" y="1162050"/>
            <a:ext cx="4514850" cy="45339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 rot="5400000">
            <a:off x="5155540" y="2121532"/>
            <a:ext cx="1914425" cy="1588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12752" y="3313518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112752" y="3908308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112752" y="4470942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112752" y="5005440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43809" y="3009399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HE정고딕120" pitchFamily="18" charset="-127"/>
                <a:ea typeface="THE정고딕120" pitchFamily="18" charset="-127"/>
              </a:rPr>
              <a:t>01. </a:t>
            </a:r>
            <a:r>
              <a:rPr lang="ko-KR" altLang="en-US" b="1" dirty="0" smtClean="0">
                <a:latin typeface="THE정고딕120" pitchFamily="18" charset="-127"/>
                <a:ea typeface="THE정고딕120" pitchFamily="18" charset="-127"/>
              </a:rPr>
              <a:t>프로젝트 개요</a:t>
            </a:r>
            <a:endParaRPr lang="ko-KR" altLang="en-US" b="1" dirty="0"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809" y="361411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02. </a:t>
            </a:r>
            <a:r>
              <a:rPr lang="ko-KR" altLang="en-US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화면구성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43809" y="4195218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03. PROJECT </a:t>
            </a:r>
            <a:r>
              <a:rPr lang="ko-KR" altLang="en-US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시연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43809" y="4741022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04. Q&amp;A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0304" y="1556953"/>
            <a:ext cx="80899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타원 18"/>
          <p:cNvSpPr/>
          <p:nvPr/>
        </p:nvSpPr>
        <p:spPr>
          <a:xfrm>
            <a:off x="6035352" y="3128173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035352" y="3704875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035352" y="4267509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035352" y="4830143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574388" y="1496132"/>
            <a:ext cx="2799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 smtClean="0">
                <a:latin typeface="THE정고딕120" pitchFamily="18" charset="-127"/>
                <a:ea typeface="THE정고딕120" pitchFamily="18" charset="-127"/>
              </a:rPr>
              <a:t>INDEX</a:t>
            </a:r>
            <a:endParaRPr lang="ko-KR" altLang="en-US" sz="4400" dirty="0">
              <a:latin typeface="THE정고딕120" pitchFamily="18" charset="-127"/>
              <a:ea typeface="THE정고딕120" pitchFamily="18" charset="-127"/>
            </a:endParaRPr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8342" y="2770492"/>
            <a:ext cx="31750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4053839" y="670155"/>
            <a:ext cx="3615397" cy="932113"/>
            <a:chOff x="4053839" y="670155"/>
            <a:chExt cx="3615397" cy="932113"/>
          </a:xfrm>
        </p:grpSpPr>
        <p:sp>
          <p:nvSpPr>
            <p:cNvPr id="38" name="TextBox 37"/>
            <p:cNvSpPr txBox="1"/>
            <p:nvPr/>
          </p:nvSpPr>
          <p:spPr>
            <a:xfrm>
              <a:off x="4053839" y="670155"/>
              <a:ext cx="36153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 smtClean="0">
                  <a:solidFill>
                    <a:srgbClr val="4455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개요</a:t>
              </a:r>
              <a:endPara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70670" y="1325269"/>
              <a:ext cx="31817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5507205" y="1283065"/>
              <a:ext cx="708664" cy="0"/>
            </a:xfrm>
            <a:prstGeom prst="line">
              <a:avLst/>
            </a:prstGeom>
            <a:ln w="38100">
              <a:solidFill>
                <a:srgbClr val="16A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1545684" y="1639654"/>
            <a:ext cx="3001601" cy="802649"/>
            <a:chOff x="1545684" y="1639654"/>
            <a:chExt cx="3001601" cy="802649"/>
          </a:xfrm>
        </p:grpSpPr>
        <p:sp>
          <p:nvSpPr>
            <p:cNvPr id="41" name="TextBox 40"/>
            <p:cNvSpPr txBox="1"/>
            <p:nvPr/>
          </p:nvSpPr>
          <p:spPr>
            <a:xfrm>
              <a:off x="2222500" y="1857230"/>
              <a:ext cx="1906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545684" y="2165304"/>
              <a:ext cx="30016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복합 의류 쇼핑몰</a:t>
              </a:r>
              <a:r>
                <a:rPr lang="en-US" altLang="ko-KR" sz="1200" dirty="0" smtClean="0"/>
                <a:t> “</a:t>
              </a:r>
              <a:r>
                <a:rPr lang="en-US" altLang="ko-KR" sz="1200" dirty="0" err="1" smtClean="0"/>
                <a:t>POLO.,co</a:t>
              </a:r>
              <a:r>
                <a:rPr lang="en-US" altLang="ko-KR" sz="1100" dirty="0" smtClean="0"/>
                <a:t>” </a:t>
              </a:r>
              <a:r>
                <a:rPr lang="ko-KR" altLang="en-US" sz="1100" dirty="0" smtClean="0"/>
                <a:t>구축</a:t>
              </a:r>
              <a:r>
                <a:rPr lang="en-US" altLang="ko-KR" sz="1100" dirty="0" smtClean="0"/>
                <a:t> </a:t>
              </a:r>
              <a:endParaRPr lang="ko-KR" altLang="en-US" sz="1200" dirty="0">
                <a:solidFill>
                  <a:srgbClr val="929292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96485" y="1639654"/>
              <a:ext cx="81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 smtClean="0">
                  <a:solidFill>
                    <a:srgbClr val="16A08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endParaRPr lang="ko-KR" altLang="en-US" sz="3600" dirty="0">
                <a:solidFill>
                  <a:srgbClr val="16A0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022753" y="1665054"/>
            <a:ext cx="2570478" cy="993619"/>
            <a:chOff x="5022753" y="1665054"/>
            <a:chExt cx="2570478" cy="993619"/>
          </a:xfrm>
        </p:grpSpPr>
        <p:sp>
          <p:nvSpPr>
            <p:cNvPr id="44" name="TextBox 43"/>
            <p:cNvSpPr txBox="1"/>
            <p:nvPr/>
          </p:nvSpPr>
          <p:spPr>
            <a:xfrm>
              <a:off x="5724272" y="1882630"/>
              <a:ext cx="1868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ko-KR" altLang="en-US" dirty="0" smtClean="0"/>
                <a:t>프로젝트 설명</a:t>
              </a:r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022753" y="2197008"/>
              <a:ext cx="2538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JAVA, Spring Framework</a:t>
              </a:r>
              <a:r>
                <a:rPr lang="ko-KR" altLang="en-US" sz="1200" dirty="0" smtClean="0"/>
                <a:t>를 통해 </a:t>
              </a:r>
              <a:r>
                <a:rPr lang="en-US" altLang="ko-KR" sz="1200" dirty="0" smtClean="0"/>
                <a:t>MVC </a:t>
              </a:r>
              <a:r>
                <a:rPr lang="ko-KR" altLang="en-US" sz="1200" dirty="0" smtClean="0"/>
                <a:t>모델의 웹 쇼핑몰 구축</a:t>
              </a:r>
              <a:endParaRPr lang="ko-KR" altLang="en-US" sz="1200" dirty="0">
                <a:solidFill>
                  <a:srgbClr val="929292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08219" y="1665054"/>
              <a:ext cx="81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smtClean="0">
                  <a:solidFill>
                    <a:srgbClr val="16A08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endParaRPr lang="ko-KR" altLang="en-US" sz="3600">
                <a:solidFill>
                  <a:srgbClr val="16A0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345744" y="1626954"/>
            <a:ext cx="3146040" cy="3204017"/>
            <a:chOff x="8345744" y="1626954"/>
            <a:chExt cx="3146040" cy="3204017"/>
          </a:xfrm>
        </p:grpSpPr>
        <p:sp>
          <p:nvSpPr>
            <p:cNvPr id="42" name="TextBox 41"/>
            <p:cNvSpPr txBox="1"/>
            <p:nvPr/>
          </p:nvSpPr>
          <p:spPr>
            <a:xfrm>
              <a:off x="8977523" y="1844530"/>
              <a:ext cx="21435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ko-KR" altLang="en-US" dirty="0" smtClean="0"/>
                <a:t>개발 환경 및 사용언어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351909" y="2153315"/>
              <a:ext cx="3139875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Spring 3.0 </a:t>
              </a:r>
            </a:p>
            <a:p>
              <a:r>
                <a:rPr lang="en-US" altLang="ko-KR" sz="1200" dirty="0" smtClean="0"/>
                <a:t>Oracle 11g(XE)</a:t>
              </a:r>
            </a:p>
            <a:p>
              <a:r>
                <a:rPr lang="en-US" altLang="ko-KR" sz="1200" dirty="0" err="1"/>
                <a:t>eXERD</a:t>
              </a:r>
              <a:endParaRPr lang="en-US" altLang="ko-KR" sz="1200" dirty="0"/>
            </a:p>
            <a:p>
              <a:r>
                <a:rPr lang="en-US" altLang="ko-KR" sz="1200" dirty="0" err="1" smtClean="0"/>
                <a:t>Mybatis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Tomcat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Java</a:t>
              </a:r>
            </a:p>
            <a:p>
              <a:r>
                <a:rPr lang="en-US" altLang="ko-KR" sz="1200" dirty="0" err="1" smtClean="0"/>
                <a:t>Jsp</a:t>
              </a:r>
              <a:endParaRPr lang="en-US" altLang="ko-KR" sz="1200" dirty="0" smtClean="0"/>
            </a:p>
            <a:p>
              <a:r>
                <a:rPr lang="en-US" altLang="ko-KR" sz="1200" dirty="0" err="1" smtClean="0"/>
                <a:t>Javascript</a:t>
              </a:r>
              <a:endParaRPr lang="en-US" altLang="ko-KR" sz="1200" dirty="0" smtClean="0"/>
            </a:p>
            <a:p>
              <a:r>
                <a:rPr lang="en-US" altLang="ko-KR" sz="1200" dirty="0" err="1" smtClean="0"/>
                <a:t>jQuery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Ajax</a:t>
              </a:r>
            </a:p>
            <a:p>
              <a:r>
                <a:rPr lang="en-US" altLang="ko-KR" sz="1200" dirty="0" smtClean="0"/>
                <a:t>JSON</a:t>
              </a:r>
            </a:p>
            <a:p>
              <a:r>
                <a:rPr lang="en-US" altLang="ko-KR" sz="1200" dirty="0" smtClean="0"/>
                <a:t>HTML</a:t>
              </a:r>
            </a:p>
            <a:p>
              <a:r>
                <a:rPr lang="en-US" altLang="ko-KR" sz="1200" dirty="0" smtClean="0"/>
                <a:t>Bootstrap</a:t>
              </a:r>
            </a:p>
            <a:p>
              <a:r>
                <a:rPr lang="en-US" altLang="ko-KR" sz="1200" dirty="0" smtClean="0"/>
                <a:t>CSS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345744" y="1626954"/>
              <a:ext cx="81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smtClean="0">
                  <a:solidFill>
                    <a:srgbClr val="16A08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endParaRPr lang="ko-KR" altLang="en-US" sz="3600">
                <a:solidFill>
                  <a:srgbClr val="16A0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596484" y="3093134"/>
            <a:ext cx="2641883" cy="2290364"/>
            <a:chOff x="1596484" y="3093134"/>
            <a:chExt cx="2641883" cy="2290364"/>
          </a:xfrm>
        </p:grpSpPr>
        <p:sp>
          <p:nvSpPr>
            <p:cNvPr id="45" name="TextBox 44"/>
            <p:cNvSpPr txBox="1"/>
            <p:nvPr/>
          </p:nvSpPr>
          <p:spPr>
            <a:xfrm>
              <a:off x="2222500" y="3315134"/>
              <a:ext cx="1809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ko-KR" altLang="en-US" dirty="0" smtClean="0"/>
                <a:t>개발 목적</a:t>
              </a:r>
              <a:endParaRPr lang="ko-KR" alt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596484" y="3813838"/>
              <a:ext cx="264188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+mj-ea"/>
                  <a:ea typeface="+mj-ea"/>
                </a:rPr>
                <a:t>JAVA </a:t>
              </a:r>
              <a:r>
                <a:rPr lang="ko-KR" altLang="en-US" sz="1200" dirty="0" smtClean="0">
                  <a:latin typeface="+mj-ea"/>
                  <a:ea typeface="+mj-ea"/>
                </a:rPr>
                <a:t>프로그래밍 응용능력 및 </a:t>
              </a:r>
              <a:r>
                <a:rPr lang="en-US" altLang="ko-KR" sz="1200" dirty="0" smtClean="0">
                  <a:latin typeface="+mj-ea"/>
                  <a:ea typeface="+mj-ea"/>
                </a:rPr>
                <a:t>Spring </a:t>
              </a:r>
              <a:r>
                <a:rPr lang="en-US" altLang="ko-KR" sz="1200" dirty="0" smtClean="0">
                  <a:latin typeface="+mj-ea"/>
                </a:rPr>
                <a:t>Framework</a:t>
              </a:r>
              <a:r>
                <a:rPr lang="ko-KR" altLang="en-US" sz="1200" dirty="0" smtClean="0">
                  <a:latin typeface="+mj-ea"/>
                </a:rPr>
                <a:t>의 적용</a:t>
              </a:r>
              <a:r>
                <a:rPr lang="ko-KR" altLang="en-US" sz="1200" dirty="0" smtClean="0">
                  <a:latin typeface="+mj-ea"/>
                  <a:ea typeface="+mj-ea"/>
                </a:rPr>
                <a:t>을 통한 개발능력 향상을 목적으로 한 </a:t>
              </a:r>
              <a:endParaRPr lang="en-US" altLang="ko-KR" sz="1200" dirty="0" smtClean="0">
                <a:latin typeface="+mj-ea"/>
                <a:ea typeface="+mj-ea"/>
              </a:endParaRPr>
            </a:p>
            <a:p>
              <a:r>
                <a:rPr lang="ko-KR" altLang="en-US" sz="1200" dirty="0" smtClean="0">
                  <a:latin typeface="+mj-ea"/>
                  <a:ea typeface="+mj-ea"/>
                </a:rPr>
                <a:t>웹 쇼핑몰 구현</a:t>
              </a:r>
              <a:endParaRPr lang="en-US" altLang="ko-KR" sz="1200" dirty="0" smtClean="0">
                <a:latin typeface="+mj-ea"/>
                <a:ea typeface="+mj-ea"/>
              </a:endParaRPr>
            </a:p>
            <a:p>
              <a:endParaRPr lang="ko-KR" altLang="en-US" sz="1200" dirty="0" smtClean="0">
                <a:latin typeface="+mj-ea"/>
                <a:ea typeface="+mj-ea"/>
              </a:endParaRPr>
            </a:p>
            <a:p>
              <a:r>
                <a:rPr lang="ko-KR" altLang="en-US" sz="1200" dirty="0" smtClean="0">
                  <a:latin typeface="+mj-ea"/>
                  <a:ea typeface="+mj-ea"/>
                </a:rPr>
                <a:t>온라인 쇼핑몰의 구축을 통해 </a:t>
              </a:r>
              <a:r>
                <a:rPr lang="en-US" altLang="ko-KR" sz="1200" dirty="0" smtClean="0">
                  <a:latin typeface="+mj-ea"/>
                  <a:ea typeface="+mj-ea"/>
                </a:rPr>
                <a:t/>
              </a:r>
              <a:br>
                <a:rPr lang="en-US" altLang="ko-KR" sz="1200" dirty="0" smtClean="0">
                  <a:latin typeface="+mj-ea"/>
                  <a:ea typeface="+mj-ea"/>
                </a:rPr>
              </a:br>
              <a:r>
                <a:rPr lang="ko-KR" altLang="en-US" sz="1200" dirty="0" smtClean="0">
                  <a:latin typeface="+mj-ea"/>
                  <a:ea typeface="+mj-ea"/>
                </a:rPr>
                <a:t>효율적으로 회원관리</a:t>
              </a:r>
              <a:r>
                <a:rPr lang="en-US" altLang="ko-KR" sz="1200" dirty="0" smtClean="0">
                  <a:latin typeface="+mj-ea"/>
                  <a:ea typeface="+mj-ea"/>
                </a:rPr>
                <a:t>, </a:t>
              </a:r>
              <a:r>
                <a:rPr lang="ko-KR" altLang="en-US" sz="1200" dirty="0" smtClean="0">
                  <a:latin typeface="+mj-ea"/>
                  <a:ea typeface="+mj-ea"/>
                </a:rPr>
                <a:t>상품 및 구매 관리 등의 </a:t>
              </a:r>
              <a:r>
                <a:rPr lang="ko-KR" altLang="en-US" sz="1200" dirty="0" err="1" smtClean="0">
                  <a:latin typeface="+mj-ea"/>
                  <a:ea typeface="+mj-ea"/>
                </a:rPr>
                <a:t>비지니스를</a:t>
              </a:r>
              <a:r>
                <a:rPr lang="ko-KR" altLang="en-US" sz="1200" dirty="0" smtClean="0">
                  <a:latin typeface="+mj-ea"/>
                  <a:ea typeface="+mj-ea"/>
                </a:rPr>
                <a:t> 실현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96485" y="3093134"/>
              <a:ext cx="81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 smtClean="0">
                  <a:solidFill>
                    <a:srgbClr val="16A08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04</a:t>
              </a:r>
              <a:endParaRPr lang="ko-KR" altLang="en-US" sz="3600" dirty="0">
                <a:solidFill>
                  <a:srgbClr val="16A0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042790" y="3093134"/>
            <a:ext cx="3100309" cy="2613191"/>
            <a:chOff x="5042790" y="3093134"/>
            <a:chExt cx="3100309" cy="2613191"/>
          </a:xfrm>
        </p:grpSpPr>
        <p:sp>
          <p:nvSpPr>
            <p:cNvPr id="43" name="TextBox 42"/>
            <p:cNvSpPr txBox="1"/>
            <p:nvPr/>
          </p:nvSpPr>
          <p:spPr>
            <a:xfrm>
              <a:off x="5724272" y="3315134"/>
              <a:ext cx="1842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기능 구현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042790" y="3628833"/>
              <a:ext cx="3100309" cy="2077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1200" b="1" dirty="0" smtClean="0"/>
                <a:t>메인</a:t>
              </a:r>
              <a:r>
                <a:rPr lang="en-US" altLang="ko-KR" sz="1200" b="1" dirty="0" smtClean="0"/>
                <a:t>		</a:t>
              </a:r>
              <a:endParaRPr lang="en-US" altLang="ko-KR" sz="1400" i="1" dirty="0" smtClean="0"/>
            </a:p>
            <a:p>
              <a:pPr marL="342900" indent="-342900"/>
              <a:endParaRPr lang="en-US" altLang="ko-KR" sz="900" b="1" dirty="0" smtClean="0"/>
            </a:p>
            <a:p>
              <a:pPr marL="342900" indent="-342900"/>
              <a:r>
                <a:rPr lang="ko-KR" altLang="en-US" sz="1200" b="1" dirty="0" smtClean="0"/>
                <a:t>회원관리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	</a:t>
              </a:r>
              <a:r>
                <a:rPr lang="ko-KR" altLang="en-US" sz="1200" i="1" dirty="0" smtClean="0"/>
                <a:t>회원가입</a:t>
              </a:r>
              <a:r>
                <a:rPr lang="en-US" altLang="ko-KR" sz="1200" i="1" dirty="0" smtClean="0"/>
                <a:t>,Log in/out</a:t>
              </a:r>
            </a:p>
            <a:p>
              <a:pPr marL="342900" indent="-342900"/>
              <a:r>
                <a:rPr lang="en-US" altLang="ko-KR" sz="1200" i="1" dirty="0" smtClean="0"/>
                <a:t>		</a:t>
              </a:r>
              <a:r>
                <a:rPr lang="ko-KR" altLang="en-US" sz="1200" i="1" dirty="0" smtClean="0"/>
                <a:t>회원정보 수정</a:t>
              </a:r>
              <a:r>
                <a:rPr lang="en-US" altLang="ko-KR" sz="1200" i="1" dirty="0" smtClean="0"/>
                <a:t>, </a:t>
              </a:r>
              <a:r>
                <a:rPr lang="ko-KR" altLang="en-US" sz="1200" i="1" dirty="0" smtClean="0"/>
                <a:t>탈퇴</a:t>
              </a:r>
              <a:endParaRPr lang="en-US" altLang="ko-KR" sz="1200" i="1" dirty="0" smtClean="0"/>
            </a:p>
            <a:p>
              <a:r>
                <a:rPr lang="ko-KR" altLang="en-US" sz="1200" b="1" dirty="0" smtClean="0"/>
                <a:t>상품정보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	</a:t>
              </a:r>
              <a:r>
                <a:rPr lang="ko-KR" altLang="en-US" sz="1200" i="1" dirty="0" err="1" smtClean="0"/>
                <a:t>카테고리별</a:t>
              </a:r>
              <a:r>
                <a:rPr lang="ko-KR" altLang="en-US" sz="1200" i="1" dirty="0" smtClean="0"/>
                <a:t> 조회</a:t>
              </a:r>
              <a:endParaRPr lang="en-US" altLang="ko-KR" sz="1200" i="1" dirty="0" smtClean="0"/>
            </a:p>
            <a:p>
              <a:r>
                <a:rPr lang="en-US" altLang="ko-KR" sz="1200" i="1" dirty="0" smtClean="0"/>
                <a:t>	</a:t>
              </a:r>
              <a:r>
                <a:rPr lang="ko-KR" altLang="en-US" sz="1200" i="1" dirty="0" smtClean="0"/>
                <a:t>키워드를 통한 상품 </a:t>
              </a:r>
              <a:r>
                <a:rPr lang="ko-KR" altLang="en-US" sz="1200" i="1" dirty="0" smtClean="0"/>
                <a:t>검색</a:t>
              </a:r>
              <a:endParaRPr lang="en-US" altLang="ko-KR" sz="1200" i="1" dirty="0" smtClean="0"/>
            </a:p>
            <a:p>
              <a:r>
                <a:rPr lang="en-US" altLang="ko-KR" sz="1200" i="1" dirty="0" smtClean="0"/>
                <a:t>	</a:t>
              </a:r>
              <a:r>
                <a:rPr lang="ko-KR" altLang="en-US" sz="1200" i="1" dirty="0" smtClean="0"/>
                <a:t>리뷰 작성 및 수정</a:t>
              </a:r>
              <a:r>
                <a:rPr lang="en-US" altLang="ko-KR" sz="1200" i="1" dirty="0" smtClean="0"/>
                <a:t>, </a:t>
              </a:r>
              <a:r>
                <a:rPr lang="ko-KR" altLang="en-US" sz="1200" i="1" dirty="0" smtClean="0"/>
                <a:t>삭제</a:t>
              </a:r>
              <a:endParaRPr lang="en-US" altLang="ko-KR" sz="1200" i="1" dirty="0" smtClean="0"/>
            </a:p>
            <a:p>
              <a:r>
                <a:rPr lang="ko-KR" altLang="en-US" sz="1200" b="1" dirty="0" smtClean="0"/>
                <a:t>장바구니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	</a:t>
              </a:r>
              <a:r>
                <a:rPr lang="ko-KR" altLang="en-US" sz="1200" i="1" dirty="0" smtClean="0"/>
                <a:t>장바구니 담기</a:t>
              </a:r>
              <a:r>
                <a:rPr lang="en-US" altLang="ko-KR" sz="1200" i="1" dirty="0" smtClean="0"/>
                <a:t>, </a:t>
              </a:r>
            </a:p>
            <a:p>
              <a:r>
                <a:rPr lang="en-US" altLang="ko-KR" sz="1200" i="1" dirty="0" smtClean="0"/>
                <a:t>	</a:t>
              </a:r>
              <a:r>
                <a:rPr lang="ko-KR" altLang="en-US" sz="1200" i="1" dirty="0" smtClean="0"/>
                <a:t>개별삭제</a:t>
              </a:r>
              <a:r>
                <a:rPr lang="en-US" altLang="ko-KR" sz="1200" i="1" dirty="0" smtClean="0"/>
                <a:t> </a:t>
              </a:r>
              <a:r>
                <a:rPr lang="ko-KR" altLang="en-US" sz="1200" i="1" dirty="0" smtClean="0"/>
                <a:t>및 수정 </a:t>
              </a:r>
              <a:endParaRPr lang="en-US" altLang="ko-KR" sz="1200" i="1" dirty="0" smtClean="0"/>
            </a:p>
            <a:p>
              <a:r>
                <a:rPr lang="ko-KR" altLang="en-US" sz="1200" b="1" dirty="0" smtClean="0"/>
                <a:t>구매</a:t>
              </a:r>
              <a:r>
                <a:rPr lang="en-US" altLang="ko-KR" sz="1200" dirty="0" smtClean="0"/>
                <a:t>	</a:t>
              </a:r>
              <a:r>
                <a:rPr lang="ko-KR" altLang="en-US" sz="1200" i="1" dirty="0" smtClean="0"/>
                <a:t>상품 주문</a:t>
              </a:r>
              <a:endParaRPr lang="en-US" altLang="ko-KR" sz="1200" i="1" dirty="0" smtClean="0"/>
            </a:p>
            <a:p>
              <a:r>
                <a:rPr lang="en-US" altLang="ko-KR" sz="1200" i="1" dirty="0" smtClean="0"/>
                <a:t>	</a:t>
              </a:r>
              <a:r>
                <a:rPr lang="ko-KR" altLang="en-US" sz="1200" i="1" dirty="0" smtClean="0"/>
                <a:t>구매내역 </a:t>
              </a:r>
              <a:r>
                <a:rPr lang="ko-KR" altLang="en-US" sz="1200" i="1" dirty="0" smtClean="0"/>
                <a:t>조회</a:t>
              </a:r>
              <a:endParaRPr lang="en-US" altLang="ko-KR" sz="1200" i="1" dirty="0" smtClean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08219" y="3093134"/>
              <a:ext cx="81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 smtClean="0">
                  <a:solidFill>
                    <a:srgbClr val="16A08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05</a:t>
              </a:r>
              <a:endParaRPr lang="ko-KR" altLang="en-US" sz="3600" dirty="0">
                <a:solidFill>
                  <a:srgbClr val="16A0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5" name="직선 연결선 4"/>
          <p:cNvCxnSpPr/>
          <p:nvPr/>
        </p:nvCxnSpPr>
        <p:spPr>
          <a:xfrm>
            <a:off x="1596485" y="5848887"/>
            <a:ext cx="9293667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946853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776784" y="670155"/>
            <a:ext cx="616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 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개발과정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DEVELOPMENT PROCESS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5507205" y="1283065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497553" y="2623813"/>
            <a:ext cx="2510426" cy="1384581"/>
            <a:chOff x="608766" y="2623813"/>
            <a:chExt cx="2510426" cy="1384581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608766" y="3376033"/>
              <a:ext cx="2332134" cy="632361"/>
            </a:xfrm>
            <a:prstGeom prst="roundRect">
              <a:avLst/>
            </a:prstGeom>
            <a:solidFill>
              <a:srgbClr val="29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이등변 삼각형 3"/>
            <p:cNvSpPr/>
            <p:nvPr/>
          </p:nvSpPr>
          <p:spPr>
            <a:xfrm>
              <a:off x="841772" y="3162277"/>
              <a:ext cx="206457" cy="213756"/>
            </a:xfrm>
            <a:prstGeom prst="triangle">
              <a:avLst/>
            </a:prstGeom>
            <a:solidFill>
              <a:srgbClr val="29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28147" y="2623813"/>
              <a:ext cx="2333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 smtClean="0"/>
                <a:t>UI </a:t>
              </a:r>
              <a:r>
                <a:rPr lang="ko-KR" altLang="en-US" sz="1200" dirty="0" smtClean="0"/>
                <a:t>모티브 사이트 선정 및 수집</a:t>
              </a:r>
              <a:endParaRPr lang="en-US" altLang="ko-KR" sz="1200" dirty="0" smtClean="0"/>
            </a:p>
            <a:p>
              <a:pPr algn="just"/>
              <a:r>
                <a:rPr lang="ko-KR" altLang="en-US" sz="1200" dirty="0" smtClean="0"/>
                <a:t>사이트 구조 파악</a:t>
              </a:r>
              <a:endParaRPr lang="en-US" altLang="ko-KR" sz="1200" dirty="0" smtClean="0"/>
            </a:p>
          </p:txBody>
        </p:sp>
        <p:pic>
          <p:nvPicPr>
            <p:cNvPr id="15" name="그림 14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05" y="3582186"/>
              <a:ext cx="216000" cy="216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57258" y="3527263"/>
              <a:ext cx="2161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단계</a:t>
              </a:r>
              <a:endPara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825546" y="3376033"/>
            <a:ext cx="2560896" cy="1689546"/>
            <a:chOff x="2899688" y="3376033"/>
            <a:chExt cx="2560896" cy="1689546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2899688" y="3376033"/>
              <a:ext cx="2215999" cy="632361"/>
            </a:xfrm>
            <a:prstGeom prst="roundRect">
              <a:avLst/>
            </a:prstGeom>
            <a:solidFill>
              <a:srgbClr val="16A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flipV="1">
              <a:off x="3059456" y="4008394"/>
              <a:ext cx="206457" cy="213756"/>
            </a:xfrm>
            <a:prstGeom prst="triangle">
              <a:avLst/>
            </a:prstGeom>
            <a:solidFill>
              <a:srgbClr val="16A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43797" y="4419248"/>
              <a:ext cx="23333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 smtClean="0"/>
                <a:t>데이터 베이스의 설계</a:t>
              </a:r>
            </a:p>
            <a:p>
              <a:pPr algn="just"/>
              <a:r>
                <a:rPr lang="ko-KR" altLang="en-US" sz="1200" dirty="0" smtClean="0"/>
                <a:t>테이블 관계 설정</a:t>
              </a:r>
              <a:endParaRPr lang="en-US" altLang="ko-KR" sz="1200" dirty="0" smtClean="0"/>
            </a:p>
            <a:p>
              <a:pPr algn="just"/>
              <a:r>
                <a:rPr lang="en-US" altLang="ko-KR" sz="1200" dirty="0" smtClean="0"/>
                <a:t>SQL</a:t>
              </a:r>
              <a:r>
                <a:rPr lang="ko-KR" altLang="en-US" sz="1200" dirty="0" smtClean="0"/>
                <a:t>문의 작성</a:t>
              </a:r>
              <a:endParaRPr lang="en-US" altLang="ko-KR" sz="1200" dirty="0" smtClean="0"/>
            </a:p>
          </p:txBody>
        </p:sp>
        <p:pic>
          <p:nvPicPr>
            <p:cNvPr id="14" name="그림 13"/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897" y="3574763"/>
              <a:ext cx="216000" cy="21600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298650" y="3527262"/>
              <a:ext cx="2161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단계</a:t>
              </a:r>
              <a:endPara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029971" y="2667568"/>
            <a:ext cx="2562464" cy="1340826"/>
            <a:chOff x="5104113" y="2667568"/>
            <a:chExt cx="2562464" cy="1340826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5104113" y="3376033"/>
              <a:ext cx="2309932" cy="632361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/>
            <p:cNvSpPr/>
            <p:nvPr/>
          </p:nvSpPr>
          <p:spPr>
            <a:xfrm>
              <a:off x="5230668" y="3162277"/>
              <a:ext cx="206457" cy="213756"/>
            </a:xfrm>
            <a:prstGeom prst="triangle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106356" y="2667568"/>
              <a:ext cx="2333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 smtClean="0"/>
                <a:t>JAVA </a:t>
              </a:r>
              <a:r>
                <a:rPr lang="ko-KR" altLang="en-US" sz="1200" dirty="0" smtClean="0"/>
                <a:t>단위 </a:t>
              </a:r>
              <a:r>
                <a:rPr lang="ko-KR" altLang="en-US" sz="1200" dirty="0" err="1" smtClean="0"/>
                <a:t>메소드의</a:t>
              </a:r>
              <a:r>
                <a:rPr lang="ko-KR" altLang="en-US" sz="1200" dirty="0" smtClean="0"/>
                <a:t> 설계</a:t>
              </a:r>
              <a:endParaRPr lang="en-US" altLang="ko-KR" sz="1200" dirty="0" smtClean="0"/>
            </a:p>
            <a:p>
              <a:pPr algn="just"/>
              <a:r>
                <a:rPr lang="en-US" altLang="ko-KR" sz="1200" dirty="0" smtClean="0"/>
                <a:t>DAO, DTO, Manager </a:t>
              </a:r>
              <a:r>
                <a:rPr lang="ko-KR" altLang="en-US" sz="1200" dirty="0" smtClean="0"/>
                <a:t>생성</a:t>
              </a:r>
              <a:endParaRPr lang="ko-KR" altLang="en-US" sz="1200" dirty="0"/>
            </a:p>
          </p:txBody>
        </p:sp>
        <p:pic>
          <p:nvPicPr>
            <p:cNvPr id="9" name="그림 8"/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291" y="3582186"/>
              <a:ext cx="216000" cy="216000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504643" y="3536297"/>
              <a:ext cx="2161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단계</a:t>
              </a:r>
              <a:endPara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333250" y="3376033"/>
            <a:ext cx="2558026" cy="1689545"/>
            <a:chOff x="7333250" y="3376033"/>
            <a:chExt cx="2558026" cy="1689545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333250" y="3376033"/>
              <a:ext cx="2267942" cy="632361"/>
            </a:xfrm>
            <a:prstGeom prst="roundRect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/>
            <p:cNvSpPr/>
            <p:nvPr/>
          </p:nvSpPr>
          <p:spPr>
            <a:xfrm flipV="1">
              <a:off x="7477029" y="4008394"/>
              <a:ext cx="206457" cy="213756"/>
            </a:xfrm>
            <a:prstGeom prst="triangle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401633" y="4419247"/>
              <a:ext cx="23333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 smtClean="0"/>
                <a:t>Spring Framework</a:t>
              </a:r>
              <a:r>
                <a:rPr lang="ko-KR" altLang="en-US" sz="1200" dirty="0" smtClean="0"/>
                <a:t>를 이용한</a:t>
              </a:r>
              <a:endParaRPr lang="en-US" altLang="ko-KR" sz="1200" dirty="0" smtClean="0"/>
            </a:p>
            <a:p>
              <a:pPr algn="just"/>
              <a:r>
                <a:rPr lang="en-US" altLang="ko-KR" sz="1200" dirty="0" smtClean="0"/>
                <a:t>MVC</a:t>
              </a:r>
              <a:r>
                <a:rPr lang="ko-KR" altLang="en-US" sz="1200" dirty="0" smtClean="0"/>
                <a:t>모델로의 변경</a:t>
              </a:r>
              <a:endParaRPr lang="en-US" altLang="ko-KR" sz="1200" dirty="0" smtClean="0"/>
            </a:p>
            <a:p>
              <a:pPr algn="just"/>
              <a:r>
                <a:rPr lang="en-US" altLang="ko-KR" sz="1200" dirty="0" err="1" smtClean="0"/>
                <a:t>MyBatis</a:t>
              </a:r>
              <a:r>
                <a:rPr lang="ko-KR" altLang="en-US" sz="1200" dirty="0" smtClean="0"/>
                <a:t> 연동</a:t>
              </a:r>
              <a:endParaRPr lang="ko-KR" altLang="en-US" sz="1200" dirty="0"/>
            </a:p>
          </p:txBody>
        </p:sp>
        <p:pic>
          <p:nvPicPr>
            <p:cNvPr id="11" name="그림 10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4291" y="3574763"/>
              <a:ext cx="216000" cy="216000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7729342" y="3536297"/>
              <a:ext cx="2161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단계</a:t>
              </a:r>
              <a:endPara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60" name="직선 연결선 59"/>
          <p:cNvCxnSpPr/>
          <p:nvPr/>
        </p:nvCxnSpPr>
        <p:spPr>
          <a:xfrm>
            <a:off x="1596485" y="5848887"/>
            <a:ext cx="9293667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9596237" y="2449258"/>
            <a:ext cx="2632834" cy="1550898"/>
            <a:chOff x="9410882" y="2449258"/>
            <a:chExt cx="2632834" cy="1550898"/>
          </a:xfrm>
        </p:grpSpPr>
        <p:grpSp>
          <p:nvGrpSpPr>
            <p:cNvPr id="57" name="그룹 56"/>
            <p:cNvGrpSpPr/>
            <p:nvPr/>
          </p:nvGrpSpPr>
          <p:grpSpPr>
            <a:xfrm>
              <a:off x="9410882" y="3154039"/>
              <a:ext cx="2632834" cy="846117"/>
              <a:chOff x="10572440" y="5847821"/>
              <a:chExt cx="2632834" cy="846117"/>
            </a:xfrm>
          </p:grpSpPr>
          <p:sp>
            <p:nvSpPr>
              <p:cNvPr id="37" name="모서리가 둥근 직사각형 36"/>
              <p:cNvSpPr/>
              <p:nvPr/>
            </p:nvSpPr>
            <p:spPr>
              <a:xfrm>
                <a:off x="10572440" y="6061577"/>
                <a:ext cx="2332134" cy="632361"/>
              </a:xfrm>
              <a:prstGeom prst="roundRect">
                <a:avLst/>
              </a:prstGeom>
              <a:solidFill>
                <a:srgbClr val="1AA5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이등변 삼각형 49"/>
              <p:cNvSpPr/>
              <p:nvPr/>
            </p:nvSpPr>
            <p:spPr>
              <a:xfrm>
                <a:off x="10768376" y="5847821"/>
                <a:ext cx="206457" cy="213756"/>
              </a:xfrm>
              <a:prstGeom prst="triangle">
                <a:avLst/>
              </a:prstGeom>
              <a:solidFill>
                <a:srgbClr val="1AA5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043340" y="6200450"/>
                <a:ext cx="2161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5</a:t>
                </a:r>
                <a:r>
                  <a:rPr lang="ko-KR" altLang="en-US" sz="1400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단계</a:t>
                </a:r>
                <a:endParaRPr lang="ko-KR" altLang="en-US" sz="1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9422983" y="2449258"/>
              <a:ext cx="23333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 err="1" smtClean="0"/>
                <a:t>Javascript</a:t>
              </a:r>
              <a:r>
                <a:rPr lang="en-US" altLang="ko-KR" sz="1200" dirty="0" smtClean="0"/>
                <a:t>, Ajax, JSON </a:t>
              </a:r>
              <a:r>
                <a:rPr lang="ko-KR" altLang="en-US" sz="1200" dirty="0" smtClean="0"/>
                <a:t>등 </a:t>
              </a:r>
              <a:endParaRPr lang="en-US" altLang="ko-KR" sz="1200" dirty="0" smtClean="0"/>
            </a:p>
            <a:p>
              <a:pPr algn="just"/>
              <a:r>
                <a:rPr lang="ko-KR" altLang="en-US" sz="1200" dirty="0" smtClean="0"/>
                <a:t>다양한 </a:t>
              </a:r>
              <a:r>
                <a:rPr lang="en-US" altLang="ko-KR" sz="1200" dirty="0" err="1" smtClean="0"/>
                <a:t>laguage</a:t>
              </a:r>
              <a:r>
                <a:rPr lang="ko-KR" altLang="en-US" sz="1200" dirty="0" smtClean="0"/>
                <a:t>를 사용하여 </a:t>
              </a:r>
              <a:endParaRPr lang="en-US" altLang="ko-KR" sz="1200" dirty="0" smtClean="0"/>
            </a:p>
            <a:p>
              <a:pPr algn="just"/>
              <a:r>
                <a:rPr lang="ko-KR" altLang="en-US" sz="1200" dirty="0" smtClean="0"/>
                <a:t>완성된 사이트 구현</a:t>
              </a:r>
              <a:endParaRPr lang="en-US" altLang="ko-KR" sz="1200" dirty="0" smtClean="0"/>
            </a:p>
          </p:txBody>
        </p:sp>
        <p:pic>
          <p:nvPicPr>
            <p:cNvPr id="35" name="그림 34"/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4205" y="35492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759074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541108" y="168583"/>
            <a:ext cx="8640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 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DB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구성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70670" y="843346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STRUCTURE OF DATABASE TABLE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507205" y="801142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525" y="1106033"/>
            <a:ext cx="8017599" cy="569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284211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 rot="5400000">
            <a:off x="5155540" y="2121532"/>
            <a:ext cx="1914425" cy="1588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12752" y="3313518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112752" y="3908308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112752" y="4470942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112752" y="5005440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43809" y="3009399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HE정고딕120" pitchFamily="18" charset="-127"/>
                <a:ea typeface="THE정고딕120" pitchFamily="18" charset="-127"/>
              </a:rPr>
              <a:t>01. </a:t>
            </a:r>
            <a:r>
              <a:rPr lang="ko-KR" altLang="en-US" b="1" dirty="0" smtClean="0">
                <a:latin typeface="THE정고딕120" pitchFamily="18" charset="-127"/>
                <a:ea typeface="THE정고딕120" pitchFamily="18" charset="-127"/>
              </a:rPr>
              <a:t>프로젝트 개요</a:t>
            </a:r>
            <a:endParaRPr lang="ko-KR" altLang="en-US" b="1" dirty="0"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809" y="361411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02. </a:t>
            </a:r>
            <a:r>
              <a:rPr lang="ko-KR" altLang="en-US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화면구성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43809" y="4195218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03. PROJECT </a:t>
            </a:r>
            <a:r>
              <a:rPr lang="ko-KR" altLang="en-US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시연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43809" y="4741022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04. Q&amp;A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0304" y="1556953"/>
            <a:ext cx="80899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타원 18"/>
          <p:cNvSpPr/>
          <p:nvPr/>
        </p:nvSpPr>
        <p:spPr>
          <a:xfrm>
            <a:off x="6035352" y="3128173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035352" y="3704875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035352" y="4267509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035352" y="4830143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574388" y="1496132"/>
            <a:ext cx="2799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 smtClean="0">
                <a:latin typeface="THE정고딕120" pitchFamily="18" charset="-127"/>
                <a:ea typeface="THE정고딕120" pitchFamily="18" charset="-127"/>
              </a:rPr>
              <a:t>INDEX</a:t>
            </a:r>
            <a:endParaRPr lang="ko-KR" altLang="en-US" sz="4400" dirty="0">
              <a:latin typeface="THE정고딕120" pitchFamily="18" charset="-127"/>
              <a:ea typeface="THE정고딕120" pitchFamily="18" charset="-127"/>
            </a:endParaRPr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8342" y="2770492"/>
            <a:ext cx="31750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5400000">
            <a:off x="5155540" y="2121532"/>
            <a:ext cx="1914425" cy="1588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112752" y="3313518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112752" y="3908308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112752" y="4470942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112752" y="5005440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43809" y="3009399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01. </a:t>
            </a:r>
            <a:r>
              <a:rPr lang="ko-KR" altLang="en-US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프로젝트 개요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809" y="361411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HE정고딕120" pitchFamily="18" charset="-127"/>
                <a:ea typeface="THE정고딕120" pitchFamily="18" charset="-127"/>
              </a:rPr>
              <a:t>02. </a:t>
            </a:r>
            <a:r>
              <a:rPr lang="ko-KR" altLang="en-US" b="1" dirty="0" smtClean="0">
                <a:latin typeface="THE정고딕120" pitchFamily="18" charset="-127"/>
                <a:ea typeface="THE정고딕120" pitchFamily="18" charset="-127"/>
              </a:rPr>
              <a:t>화면구성</a:t>
            </a:r>
            <a:endParaRPr lang="ko-KR" altLang="en-US" b="1" dirty="0"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43809" y="4195218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03. PROJECT </a:t>
            </a:r>
            <a:r>
              <a:rPr lang="ko-KR" altLang="en-US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시연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43809" y="4741022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90000"/>
                  </a:schemeClr>
                </a:solidFill>
                <a:latin typeface="THE정고딕120" pitchFamily="18" charset="-127"/>
                <a:ea typeface="THE정고딕120" pitchFamily="18" charset="-127"/>
              </a:rPr>
              <a:t>04. Q&amp;A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0304" y="1556953"/>
            <a:ext cx="80899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타원 18"/>
          <p:cNvSpPr/>
          <p:nvPr/>
        </p:nvSpPr>
        <p:spPr>
          <a:xfrm>
            <a:off x="6035352" y="3128173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035352" y="3704875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035352" y="4267509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035352" y="4830143"/>
            <a:ext cx="154800" cy="154800"/>
          </a:xfrm>
          <a:prstGeom prst="ellipse">
            <a:avLst/>
          </a:prstGeom>
          <a:solidFill>
            <a:srgbClr val="C2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574388" y="1496132"/>
            <a:ext cx="2799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 smtClean="0">
                <a:latin typeface="THE정고딕120" pitchFamily="18" charset="-127"/>
                <a:ea typeface="THE정고딕120" pitchFamily="18" charset="-127"/>
              </a:rPr>
              <a:t>INDEX</a:t>
            </a:r>
            <a:endParaRPr lang="ko-KR" altLang="en-US" sz="4400" dirty="0">
              <a:latin typeface="THE정고딕120" pitchFamily="18" charset="-127"/>
              <a:ea typeface="THE정고딕120" pitchFamily="18" charset="-127"/>
            </a:endParaRPr>
          </a:p>
        </p:txBody>
      </p:sp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8342" y="2770492"/>
            <a:ext cx="31750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1144" y="1227441"/>
            <a:ext cx="9525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1618" y="1227450"/>
            <a:ext cx="954405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21143" y="1224618"/>
            <a:ext cx="9525000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3542902" y="168583"/>
            <a:ext cx="4637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err="1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메인화면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507205" y="801142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82761" y="843346"/>
            <a:ext cx="9357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 MENU, BOTTOM, SIDE BAR, CONTENT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영역을 분리하여 템플릿을 통해 전 사이트를 구현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TOP MENU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오른쪽 상단에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MINI-CART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구현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625</Words>
  <Application>Microsoft Office PowerPoint</Application>
  <PresentationFormat>사용자 지정</PresentationFormat>
  <Paragraphs>144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굴림</vt:lpstr>
      <vt:lpstr>Arial</vt:lpstr>
      <vt:lpstr>맑은 고딕</vt:lpstr>
      <vt:lpstr>HU바위꽃170</vt:lpstr>
      <vt:lpstr>THE정고딕120</vt:lpstr>
      <vt:lpstr>10X10 Bold</vt:lpstr>
      <vt:lpstr>a둥근빅체</vt:lpstr>
      <vt:lpstr>나눔바른고딕</vt:lpstr>
      <vt:lpstr>나눔고딕 ExtraBold</vt:lpstr>
      <vt:lpstr>THE명품고딕L</vt:lpstr>
      <vt:lpstr>1훈고딕굴림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user</cp:lastModifiedBy>
  <cp:revision>103</cp:revision>
  <dcterms:created xsi:type="dcterms:W3CDTF">2014-12-18T04:01:36Z</dcterms:created>
  <dcterms:modified xsi:type="dcterms:W3CDTF">2015-12-08T05:28:18Z</dcterms:modified>
</cp:coreProperties>
</file>